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248840e36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248840e36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Slides 9 and 10 should be treated as one slide.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9248840e36_4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9248840e36_4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Slides 11 and 12 should be treated as one slide.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9248840e36_4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9248840e36_4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Slides 11 and 12 should be treated as one slide.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9248840e36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9248840e36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9248840e36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9248840e36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248840e36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248840e36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9248840e36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9248840e36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9248840e36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9248840e36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9248840e36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9248840e36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9248840e36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9248840e36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9248840e36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9248840e36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248840e36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248840e36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248840e36_4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9248840e36_4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Slides 9 and 10 should be treated as one slide.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Relationship Id="rId4" Type="http://schemas.openxmlformats.org/officeDocument/2006/relationships/hyperlink" Target="http://drive.google.com/file/d/1AVKs0-sthP6z_BifmTpnaMhmDwjz24xD/view" TargetMode="External"/><Relationship Id="rId5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6.jpg"/><Relationship Id="rId5" Type="http://schemas.openxmlformats.org/officeDocument/2006/relationships/hyperlink" Target="http://drive.google.com/file/d/1zsXt4b44TrI4DhP2MRAl1NIwI5GZFTdL/view" TargetMode="External"/><Relationship Id="rId6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6UXm8bKzY-ZJUCrscm1_MEGNb6uZbjDd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-3-tHXZvEtbJsmZiXjuRfHqNp9oCbQLq/view" TargetMode="External"/><Relationship Id="rId4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qkI34aXQhsP4QsX1GJ32LrNnQa6qNiX-/view" TargetMode="External"/><Relationship Id="rId4" Type="http://schemas.openxmlformats.org/officeDocument/2006/relationships/image" Target="../media/image3.jp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fBvHNq43OKJB0g8tK2KAYiifEhp5aZ4i/view" TargetMode="External"/><Relationship Id="rId4" Type="http://schemas.openxmlformats.org/officeDocument/2006/relationships/image" Target="../media/image8.jpg"/><Relationship Id="rId5" Type="http://schemas.openxmlformats.org/officeDocument/2006/relationships/image" Target="../media/image12.png"/><Relationship Id="rId6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15.jpg"/><Relationship Id="rId5" Type="http://schemas.openxmlformats.org/officeDocument/2006/relationships/image" Target="../media/image2.png"/><Relationship Id="rId6" Type="http://schemas.openxmlformats.org/officeDocument/2006/relationships/image" Target="../media/image17.png"/><Relationship Id="rId7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Artificial</a:t>
            </a:r>
            <a:r>
              <a:rPr lang="en-GB"/>
              <a:t> Intelligence for Learning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AI can revolutionize learning</a:t>
            </a:r>
            <a:endParaRPr/>
          </a:p>
        </p:txBody>
      </p:sp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does ChatGPT foster intellectual skills?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8050" y="1707649"/>
            <a:ext cx="4860001" cy="3240002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/>
          <p:nvPr/>
        </p:nvSpPr>
        <p:spPr>
          <a:xfrm>
            <a:off x="752049" y="1017726"/>
            <a:ext cx="4106484" cy="3158784"/>
          </a:xfrm>
          <a:prstGeom prst="cloud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2" title="6963744 - Video by Mikhail Nilov (720p)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91675" y="1436550"/>
            <a:ext cx="3027224" cy="227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a nutshell…</a:t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224" y="3860274"/>
            <a:ext cx="1283226" cy="128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6438" y="1017725"/>
            <a:ext cx="5111127" cy="341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a nutshell…</a:t>
            </a:r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224" y="3860274"/>
            <a:ext cx="1283226" cy="1283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6438" y="1017725"/>
            <a:ext cx="5111127" cy="341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4" title="6258069 - Video by RDNE Stock project (720p)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16438" y="2268490"/>
            <a:ext cx="5111126" cy="28750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 for listening</a:t>
            </a:r>
            <a:endParaRPr/>
          </a:p>
        </p:txBody>
      </p:sp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</a:t>
            </a:r>
            <a:r>
              <a:rPr lang="en-GB"/>
              <a:t>ibliography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Pane, J. F., Steiner, E. D., Baird, M. D., &amp; Hamilton, L. S. (2015). </a:t>
            </a:r>
            <a:r>
              <a:rPr i="1" lang="en-GB"/>
              <a:t>Continued progress: Promising evidence on personalized learning</a:t>
            </a:r>
            <a:r>
              <a:rPr lang="en-GB"/>
              <a:t>. RAND Corporation.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World Economic Forum (2016). </a:t>
            </a:r>
            <a:r>
              <a:rPr i="1" lang="en-GB"/>
              <a:t>The Future of Jobs: Employment, Skills and Workforce Strategy for the Fourth Industrial Revolution</a:t>
            </a:r>
            <a:r>
              <a:rPr lang="en-GB"/>
              <a:t>. Global Challenge Insight Report.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 title="Video by Pressmaster from Pexels - 3209298 (720p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400" y="517725"/>
            <a:ext cx="7315200" cy="4108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 title="7649279 - Video by Kindel Media (720p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400" y="505200"/>
            <a:ext cx="7315200" cy="4133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ChatGPT</a:t>
            </a:r>
            <a:endParaRPr/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A generative </a:t>
            </a:r>
            <a:r>
              <a:rPr lang="en-GB"/>
              <a:t>artificial</a:t>
            </a:r>
            <a:r>
              <a:rPr lang="en-GB"/>
              <a:t> intelligence that can conversate with students to promote their learning</a:t>
            </a:r>
            <a:endParaRPr/>
          </a:p>
        </p:txBody>
      </p:sp>
      <p:pic>
        <p:nvPicPr>
          <p:cNvPr id="72" name="Google Shape;72;p16" title="15940565 - Video by Enrique Hoyos (720p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6000" y="951750"/>
            <a:ext cx="5760000" cy="32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64000" y="633900"/>
            <a:ext cx="755702" cy="75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Personalization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796" y="1"/>
            <a:ext cx="342820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Faster learning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And the longer the personalized learning lasts, the faster the learning goes!</a:t>
            </a:r>
            <a:endParaRPr/>
          </a:p>
        </p:txBody>
      </p:sp>
      <p:pic>
        <p:nvPicPr>
          <p:cNvPr id="86" name="Google Shape;86;p18" title="8087307 - Video by Pavel Danilyuk (720p)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5225" y="2107700"/>
            <a:ext cx="1384475" cy="246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9700" y="2766050"/>
            <a:ext cx="426527" cy="426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" name="Google Shape;88;p18"/>
          <p:cNvGrpSpPr/>
          <p:nvPr/>
        </p:nvGrpSpPr>
        <p:grpSpPr>
          <a:xfrm>
            <a:off x="4385064" y="0"/>
            <a:ext cx="4758935" cy="5143501"/>
            <a:chOff x="4385064" y="0"/>
            <a:chExt cx="4758935" cy="5143501"/>
          </a:xfrm>
        </p:grpSpPr>
        <p:pic>
          <p:nvPicPr>
            <p:cNvPr id="89" name="Google Shape;89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385064" y="0"/>
              <a:ext cx="4758935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0" name="Google Shape;90;p18"/>
            <p:cNvSpPr txBox="1"/>
            <p:nvPr/>
          </p:nvSpPr>
          <p:spPr>
            <a:xfrm>
              <a:off x="4385075" y="1311300"/>
              <a:ext cx="1668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lt1"/>
                  </a:solidFill>
                </a:rPr>
                <a:t>(Pane et al., 2015)</a:t>
              </a: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  <p:transition spd="med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Intellectual skills</a:t>
            </a:r>
            <a:endParaRPr/>
          </a:p>
        </p:txBody>
      </p:sp>
      <p:grpSp>
        <p:nvGrpSpPr>
          <p:cNvPr id="96" name="Google Shape;96;p19"/>
          <p:cNvGrpSpPr/>
          <p:nvPr/>
        </p:nvGrpSpPr>
        <p:grpSpPr>
          <a:xfrm>
            <a:off x="5715828" y="0"/>
            <a:ext cx="3428177" cy="5143501"/>
            <a:chOff x="5715828" y="0"/>
            <a:chExt cx="3428177" cy="5143501"/>
          </a:xfrm>
        </p:grpSpPr>
        <p:pic>
          <p:nvPicPr>
            <p:cNvPr id="97" name="Google Shape;97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715828" y="0"/>
              <a:ext cx="3428177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Google Shape;98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405825" y="804700"/>
              <a:ext cx="738176" cy="73817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ChatGPT can foster…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Critical thinking</a:t>
            </a:r>
            <a:endParaRPr/>
          </a:p>
        </p:txBody>
      </p:sp>
      <p:sp>
        <p:nvSpPr>
          <p:cNvPr id="105" name="Google Shape;105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Problem solving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1229" y="1152475"/>
            <a:ext cx="2280371" cy="3416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1902916"/>
            <a:ext cx="3999898" cy="266595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" name="Google Shape;108;p20"/>
          <p:cNvGrpSpPr/>
          <p:nvPr/>
        </p:nvGrpSpPr>
        <p:grpSpPr>
          <a:xfrm>
            <a:off x="3683500" y="2477559"/>
            <a:ext cx="1777200" cy="2666066"/>
            <a:chOff x="3683500" y="2477559"/>
            <a:chExt cx="1777200" cy="2666066"/>
          </a:xfrm>
        </p:grpSpPr>
        <p:grpSp>
          <p:nvGrpSpPr>
            <p:cNvPr id="109" name="Google Shape;109;p20"/>
            <p:cNvGrpSpPr/>
            <p:nvPr/>
          </p:nvGrpSpPr>
          <p:grpSpPr>
            <a:xfrm>
              <a:off x="3683556" y="2477559"/>
              <a:ext cx="1777099" cy="2666066"/>
              <a:chOff x="777209" y="330757"/>
              <a:chExt cx="2857532" cy="4286968"/>
            </a:xfrm>
          </p:grpSpPr>
          <p:pic>
            <p:nvPicPr>
              <p:cNvPr id="110" name="Google Shape;110;p2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777225" y="1760225"/>
                <a:ext cx="2857500" cy="285750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11" name="Google Shape;111;p20"/>
              <p:cNvGrpSpPr/>
              <p:nvPr/>
            </p:nvGrpSpPr>
            <p:grpSpPr>
              <a:xfrm>
                <a:off x="777209" y="330757"/>
                <a:ext cx="2857532" cy="2392194"/>
                <a:chOff x="2629396" y="945235"/>
                <a:chExt cx="3999905" cy="3348067"/>
              </a:xfrm>
            </p:grpSpPr>
            <p:pic>
              <p:nvPicPr>
                <p:cNvPr id="112" name="Google Shape;112;p20"/>
                <p:cNvPicPr preferRelativeResize="0"/>
                <p:nvPr/>
              </p:nvPicPr>
              <p:blipFill>
                <a:blip r:embed="rId6">
                  <a:alphaModFix/>
                </a:blip>
                <a:stretch>
                  <a:fillRect/>
                </a:stretch>
              </p:blipFill>
              <p:spPr>
                <a:xfrm>
                  <a:off x="2629396" y="945235"/>
                  <a:ext cx="3999898" cy="327336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13" name="Google Shape;113;p20"/>
                <p:cNvPicPr preferRelativeResize="0"/>
                <p:nvPr/>
              </p:nvPicPr>
              <p:blipFill>
                <a:blip r:embed="rId7">
                  <a:alphaModFix/>
                </a:blip>
                <a:stretch>
                  <a:fillRect/>
                </a:stretch>
              </p:blipFill>
              <p:spPr>
                <a:xfrm>
                  <a:off x="4348925" y="1619952"/>
                  <a:ext cx="2280376" cy="26733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  <p:sp>
          <p:nvSpPr>
            <p:cNvPr id="114" name="Google Shape;114;p20"/>
            <p:cNvSpPr txBox="1"/>
            <p:nvPr/>
          </p:nvSpPr>
          <p:spPr>
            <a:xfrm>
              <a:off x="3683500" y="4116425"/>
              <a:ext cx="1777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dk1"/>
                  </a:solidFill>
                </a:rPr>
                <a:t>(World Economic Forum, 2016)</a:t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p:transition spd="med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does ChatGPT foster intellectual skills?</a:t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8050" y="1707649"/>
            <a:ext cx="4860001" cy="324000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/>
          <p:nvPr/>
        </p:nvSpPr>
        <p:spPr>
          <a:xfrm>
            <a:off x="752049" y="1017726"/>
            <a:ext cx="4106484" cy="3158784"/>
          </a:xfrm>
          <a:prstGeom prst="cloud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med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